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1"/>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370" r:id="rId31"/>
    <p:sldId id="286" r:id="rId32"/>
    <p:sldId id="287" r:id="rId33"/>
    <p:sldId id="289" r:id="rId34"/>
    <p:sldId id="290" r:id="rId35"/>
    <p:sldId id="291" r:id="rId36"/>
    <p:sldId id="37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73" r:id="rId59"/>
    <p:sldId id="375" r:id="rId60"/>
    <p:sldId id="376" r:id="rId61"/>
    <p:sldId id="381" r:id="rId62"/>
    <p:sldId id="314" r:id="rId63"/>
    <p:sldId id="315" r:id="rId64"/>
    <p:sldId id="379" r:id="rId65"/>
    <p:sldId id="374" r:id="rId66"/>
    <p:sldId id="380" r:id="rId67"/>
    <p:sldId id="316" r:id="rId68"/>
    <p:sldId id="372" r:id="rId69"/>
    <p:sldId id="319" r:id="rId70"/>
    <p:sldId id="320" r:id="rId71"/>
    <p:sldId id="321" r:id="rId72"/>
    <p:sldId id="322" r:id="rId73"/>
    <p:sldId id="323" r:id="rId74"/>
    <p:sldId id="324" r:id="rId75"/>
    <p:sldId id="377" r:id="rId76"/>
    <p:sldId id="378"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Lst>
  <p:sldSz cx="12192000" cy="6858000"/>
  <p:notesSz cx="7315200" cy="9601200"/>
  <p:embeddedFontLst>
    <p:embeddedFont>
      <p:font typeface="Arimo" panose="020B0604020202020204" charset="0"/>
      <p:regular r:id="rId122"/>
      <p:bold r:id="rId123"/>
      <p:italic r:id="rId124"/>
      <p:boldItalic r:id="rId125"/>
    </p:embeddedFont>
    <p:embeddedFont>
      <p:font typeface="Cambria Math" panose="02040503050406030204" pitchFamily="18" charset="0"/>
      <p:regular r:id="rId126"/>
    </p:embeddedFont>
    <p:embeddedFont>
      <p:font typeface="Quattrocento Sans" panose="020B0502050000020003" pitchFamily="3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7" name="Google Shape;437;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7" name="Google Shape;467;p2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425441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34780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extLst>
      <p:ext uri="{BB962C8B-B14F-4D97-AF65-F5344CB8AC3E}">
        <p14:creationId xmlns:p14="http://schemas.microsoft.com/office/powerpoint/2010/main" val="7227691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92.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8.jpe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lang="pt-BR" sz="2600" b="1" i="1">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0"/>
          <p:cNvPicPr preferRelativeResize="0"/>
          <p:nvPr/>
        </p:nvPicPr>
        <p:blipFill rotWithShape="1">
          <a:blip r:embed="rId3">
            <a:alphaModFix/>
          </a:blip>
          <a:srcRect/>
          <a:stretch/>
        </p:blipFill>
        <p:spPr>
          <a:xfrm>
            <a:off x="346588" y="1250421"/>
            <a:ext cx="11498819" cy="4680044"/>
          </a:xfrm>
          <a:prstGeom prst="rect">
            <a:avLst/>
          </a:prstGeom>
          <a:noFill/>
          <a:ln>
            <a:noFill/>
          </a:ln>
        </p:spPr>
      </p:pic>
      <p:sp>
        <p:nvSpPr>
          <p:cNvPr id="420" name="Google Shape;420;p40"/>
          <p:cNvSpPr txBox="1"/>
          <p:nvPr/>
        </p:nvSpPr>
        <p:spPr>
          <a:xfrm>
            <a:off x="4255046" y="5745799"/>
            <a:ext cx="36819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https://arxiv.org/pdf/2311.07163.pdf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177391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acima, mostra um exemplo básico do que se trata a arquitetura FOMO </a:t>
            </a:r>
            <a:r>
              <a:rPr lang="pt-BR" b="1" i="1" dirty="0" err="1"/>
              <a:t>Faster</a:t>
            </a:r>
            <a:r>
              <a:rPr lang="pt-BR" b="1" i="1" dirty="0"/>
              <a:t> </a:t>
            </a:r>
            <a:r>
              <a:rPr lang="pt-BR" b="1" i="1" dirty="0" err="1"/>
              <a:t>Objects</a:t>
            </a:r>
            <a:r>
              <a:rPr lang="pt-BR" b="1" i="1" dirty="0"/>
              <a:t> More </a:t>
            </a:r>
            <a:r>
              <a:rPr lang="pt-BR" b="1" i="1" dirty="0" err="1"/>
              <a:t>Objects</a:t>
            </a:r>
            <a:r>
              <a:rPr lang="pt-BR" dirty="0"/>
              <a:t>. O primeiro ponto mostra a entrada do modelo com input shape de uma imagem RGB, 3 canais, 224x224 pixels.</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2" name="Google Shape;419;p40">
            <a:extLst>
              <a:ext uri="{FF2B5EF4-FFF2-40B4-BE49-F238E27FC236}">
                <a16:creationId xmlns:a16="http://schemas.microsoft.com/office/drawing/2014/main" id="{FADD992E-AD5B-8D1D-374B-FF8111D9DFC2}"/>
              </a:ext>
            </a:extLst>
          </p:cNvPr>
          <p:cNvPicPr preferRelativeResize="0"/>
          <p:nvPr/>
        </p:nvPicPr>
        <p:blipFill rotWithShape="1">
          <a:blip r:embed="rId3">
            <a:alphaModFix/>
          </a:blip>
          <a:srcRect/>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pt-BR" dirty="0"/>
              <a:t>Posteriormente a entrada, é encontrado blocos nomeados como </a:t>
            </a:r>
            <a:r>
              <a:rPr lang="pt-BR" b="1" i="1" dirty="0" err="1"/>
              <a:t>Inverted</a:t>
            </a:r>
            <a:r>
              <a:rPr lang="pt-BR" b="1" i="1" dirty="0"/>
              <a:t> Residual block.</a:t>
            </a:r>
            <a:r>
              <a:rPr lang="pt-BR" dirty="0"/>
              <a:t> Eles começam com uma camada estreita </a:t>
            </a:r>
            <a:r>
              <a:rPr lang="pt-BR" b="1" i="1" dirty="0" err="1"/>
              <a:t>bottleneck</a:t>
            </a:r>
            <a:r>
              <a:rPr lang="pt-BR" dirty="0"/>
              <a:t>, expandem para uma camada intermediária mais larga usando convoluções profundas separáveis </a:t>
            </a:r>
            <a:r>
              <a:rPr lang="pt-BR" b="1" i="1" dirty="0" err="1"/>
              <a:t>depthwise</a:t>
            </a:r>
            <a:r>
              <a:rPr lang="pt-BR" dirty="0"/>
              <a:t> </a:t>
            </a:r>
            <a:r>
              <a:rPr lang="pt-BR" b="1" i="1" dirty="0" err="1"/>
              <a:t>convolutions</a:t>
            </a:r>
            <a:r>
              <a:rPr lang="pt-BR" dirty="0"/>
              <a:t> e depois projetam de volta para uma representação compacta. Essa abordagem melhora a eficiência computacional e a representação de recursos em modelos móveis e embarcados.</a:t>
            </a:r>
            <a:endParaRPr dirty="0"/>
          </a:p>
          <a:p>
            <a:pPr marL="0" lvl="0" indent="0" algn="just" rtl="0">
              <a:lnSpc>
                <a:spcPct val="90000"/>
              </a:lnSpc>
              <a:spcBef>
                <a:spcPts val="1000"/>
              </a:spcBef>
              <a:spcAft>
                <a:spcPts val="0"/>
              </a:spcAft>
              <a:buClr>
                <a:schemeClr val="dk1"/>
              </a:buClr>
              <a:buSzPct val="100000"/>
              <a:buNone/>
            </a:pPr>
            <a:endParaRPr dirty="0"/>
          </a:p>
        </p:txBody>
      </p:sp>
      <p:pic>
        <p:nvPicPr>
          <p:cNvPr id="3" name="Imagem 2">
            <a:extLst>
              <a:ext uri="{FF2B5EF4-FFF2-40B4-BE49-F238E27FC236}">
                <a16:creationId xmlns:a16="http://schemas.microsoft.com/office/drawing/2014/main" id="{546E2319-0D4C-B122-3FC6-D0C3A114F865}"/>
              </a:ext>
            </a:extLst>
          </p:cNvPr>
          <p:cNvPicPr>
            <a:picLocks noChangeAspect="1"/>
          </p:cNvPicPr>
          <p:nvPr/>
        </p:nvPicPr>
        <p:blipFill>
          <a:blip r:embed="rId3"/>
          <a:stretch>
            <a:fillRect/>
          </a:stretch>
        </p:blipFill>
        <p:spPr>
          <a:xfrm>
            <a:off x="8675598" y="4473102"/>
            <a:ext cx="2678202" cy="2019773"/>
          </a:xfrm>
          <a:prstGeom prst="rect">
            <a:avLst/>
          </a:prstGeom>
        </p:spPr>
      </p:pic>
    </p:spTree>
    <p:extLst>
      <p:ext uri="{BB962C8B-B14F-4D97-AF65-F5344CB8AC3E}">
        <p14:creationId xmlns:p14="http://schemas.microsoft.com/office/powerpoint/2010/main" val="145340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0" name="Google Shape;440;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441" name="Google Shape;441;p43" descr="Diagrama&#10;&#10;Descrição gerada automaticamente"/>
          <p:cNvPicPr preferRelativeResize="0"/>
          <p:nvPr/>
        </p:nvPicPr>
        <p:blipFill rotWithShape="1">
          <a:blip r:embed="rId3">
            <a:alphaModFix/>
          </a:blip>
          <a:srcRect r="1109" b="192"/>
          <a:stretch/>
        </p:blipFill>
        <p:spPr>
          <a:xfrm>
            <a:off x="865207" y="1376905"/>
            <a:ext cx="4288421" cy="4924064"/>
          </a:xfrm>
          <a:prstGeom prst="rect">
            <a:avLst/>
          </a:prstGeom>
          <a:noFill/>
          <a:ln>
            <a:noFill/>
          </a:ln>
        </p:spPr>
      </p:pic>
      <p:pic>
        <p:nvPicPr>
          <p:cNvPr id="442" name="Google Shape;442;p43" descr="Uma imagem contendo Texto&#10;&#10;Descrição gerada automaticamente"/>
          <p:cNvPicPr preferRelativeResize="0"/>
          <p:nvPr/>
        </p:nvPicPr>
        <p:blipFill rotWithShape="1">
          <a:blip r:embed="rId4">
            <a:alphaModFix/>
          </a:blip>
          <a:srcRect l="1354" r="5643"/>
          <a:stretch/>
        </p:blipFill>
        <p:spPr>
          <a:xfrm>
            <a:off x="6913156" y="1376543"/>
            <a:ext cx="3981819" cy="1703171"/>
          </a:xfrm>
          <a:prstGeom prst="rect">
            <a:avLst/>
          </a:prstGeom>
          <a:noFill/>
          <a:ln>
            <a:noFill/>
          </a:ln>
        </p:spPr>
      </p:pic>
      <p:pic>
        <p:nvPicPr>
          <p:cNvPr id="443" name="Google Shape;443;p43" descr="Tabela&#10;&#10;Descrição gerada automaticamente"/>
          <p:cNvPicPr preferRelativeResize="0"/>
          <p:nvPr/>
        </p:nvPicPr>
        <p:blipFill rotWithShape="1">
          <a:blip r:embed="rId5">
            <a:alphaModFix/>
          </a:blip>
          <a:srcRect l="8904" t="-325" r="5871" b="-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0" name="Google Shape;470;p47"/>
          <p:cNvPicPr preferRelativeResize="0">
            <a:picLocks noGrp="1"/>
          </p:cNvPicPr>
          <p:nvPr>
            <p:ph type="body" idx="1"/>
          </p:nvPr>
        </p:nvPicPr>
        <p:blipFill rotWithShape="1">
          <a:blip r:embed="rId3">
            <a:alphaModFix/>
          </a:blip>
          <a:srcRect t="36848" b="16769"/>
          <a:stretch/>
        </p:blipFill>
        <p:spPr>
          <a:xfrm>
            <a:off x="1010141" y="2419849"/>
            <a:ext cx="10171717" cy="2018302"/>
          </a:xfrm>
          <a:prstGeom prst="rect">
            <a:avLst/>
          </a:prstGeom>
          <a:noFill/>
          <a:ln>
            <a:noFill/>
          </a:ln>
        </p:spPr>
      </p:pic>
      <p:sp>
        <p:nvSpPr>
          <p:cNvPr id="471" name="Google Shape;471;p47"/>
          <p:cNvSpPr txBox="1"/>
          <p:nvPr/>
        </p:nvSpPr>
        <p:spPr>
          <a:xfrm>
            <a:off x="1372091" y="1824436"/>
            <a:ext cx="99817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a:solidFill>
                  <a:schemeClr val="dk1"/>
                </a:solidFill>
                <a:latin typeface="Calibri"/>
                <a:ea typeface="Calibri"/>
                <a:cs typeface="Calibri"/>
                <a:sym typeface="Calibri"/>
              </a:rPr>
              <a:t>(a) Bloco residual                                                 (b) Bloco residual invertido</a:t>
            </a:r>
            <a:endParaRPr/>
          </a:p>
        </p:txBody>
      </p:sp>
      <p:sp>
        <p:nvSpPr>
          <p:cNvPr id="472" name="Google Shape;472;p47"/>
          <p:cNvSpPr txBox="1"/>
          <p:nvPr/>
        </p:nvSpPr>
        <p:spPr>
          <a:xfrm>
            <a:off x="216029" y="4797980"/>
            <a:ext cx="119759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https://openaccess.thecvf.com/content_cvpr_2018/papers/Sandler_MobileNetV2_Inverted_Residuals_CVPR_2018_paper.pdf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4339200" y="1690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Se IoU threshold = 0,5</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extLst>
      <p:ext uri="{BB962C8B-B14F-4D97-AF65-F5344CB8AC3E}">
        <p14:creationId xmlns:p14="http://schemas.microsoft.com/office/powerpoint/2010/main" val="109289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xmlns="">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xmlns="">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322730" y="1999800"/>
            <a:ext cx="6221506" cy="3054194"/>
          </a:xfrm>
          <a:prstGeom prst="rect">
            <a:avLst/>
          </a:prstGeom>
        </p:spPr>
      </p:pic>
      <p:sp>
        <p:nvSpPr>
          <p:cNvPr id="4" name="CaixaDeTexto 3">
            <a:extLst>
              <a:ext uri="{FF2B5EF4-FFF2-40B4-BE49-F238E27FC236}">
                <a16:creationId xmlns:a16="http://schemas.microsoft.com/office/drawing/2014/main" id="{6D93CD5F-BC8A-2A36-48C2-D45DA0996A81}"/>
              </a:ext>
            </a:extLst>
          </p:cNvPr>
          <p:cNvSpPr txBox="1"/>
          <p:nvPr/>
        </p:nvSpPr>
        <p:spPr>
          <a:xfrm>
            <a:off x="6544236" y="1690688"/>
            <a:ext cx="5647764" cy="4093428"/>
          </a:xfrm>
          <a:prstGeom prst="rect">
            <a:avLst/>
          </a:prstGeom>
          <a:noFill/>
        </p:spPr>
        <p:txBody>
          <a:bodyPr wrap="square">
            <a:spAutoFit/>
          </a:bodyPr>
          <a:lstStyle/>
          <a:p>
            <a:pPr marL="342900" indent="-342900">
              <a:buFont typeface="Arial" panose="020B0604020202020204" pitchFamily="34" charset="0"/>
              <a:buChar char="•"/>
            </a:pPr>
            <a:r>
              <a:rPr lang="pt-BR" sz="2000" dirty="0"/>
              <a:t>Ela garante que as saídas estejam no intervalo entre 0 e 1, e a soma de todas as saídas seja igual a 1, tornando-as interpretáveis como uma função massa de probabilidade;</a:t>
            </a:r>
          </a:p>
          <a:p>
            <a:endParaRPr lang="pt-BR" sz="2000" dirty="0"/>
          </a:p>
          <a:p>
            <a:pPr marL="342900" indent="-342900">
              <a:buFont typeface="Arial" panose="020B0604020202020204" pitchFamily="34" charset="0"/>
              <a:buChar char="•"/>
            </a:pPr>
            <a:r>
              <a:rPr lang="pt-BR" sz="2000" dirty="0"/>
              <a:t>Isso é crucial para tarefas de classificação multiclasse, onde se deseja determinar a probabilidade de um exemplo de entrada pertencer a cada classe possível;</a:t>
            </a:r>
          </a:p>
          <a:p>
            <a:endParaRPr lang="pt-BR" sz="2000" dirty="0"/>
          </a:p>
          <a:p>
            <a:pPr marL="342900" indent="-342900">
              <a:buFont typeface="Arial" panose="020B0604020202020204" pitchFamily="34" charset="0"/>
              <a:buChar char="•"/>
            </a:pPr>
            <a:r>
              <a:rPr lang="pt-BR" sz="2000" dirty="0"/>
              <a:t>Multiclasse: cada exemplo é atribuído a uma única classe exclusiva.</a:t>
            </a:r>
          </a:p>
        </p:txBody>
      </p:sp>
    </p:spTree>
    <p:extLst>
      <p:ext uri="{BB962C8B-B14F-4D97-AF65-F5344CB8AC3E}">
        <p14:creationId xmlns:p14="http://schemas.microsoft.com/office/powerpoint/2010/main" val="3727655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10698</Words>
  <Application>Microsoft Office PowerPoint</Application>
  <PresentationFormat>Widescreen</PresentationFormat>
  <Paragraphs>864</Paragraphs>
  <Slides>119</Slides>
  <Notes>119</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119</vt:i4>
      </vt:variant>
    </vt:vector>
  </HeadingPairs>
  <TitlesOfParts>
    <vt:vector size="125" baseType="lpstr">
      <vt:lpstr>Calibri</vt:lpstr>
      <vt:lpstr>Quattrocento Sans</vt:lpstr>
      <vt:lpstr>Arial</vt:lpstr>
      <vt:lpstr>Arimo</vt:lpstr>
      <vt:lpstr>Cambria Math</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17</cp:revision>
  <dcterms:modified xsi:type="dcterms:W3CDTF">2024-04-16T01:14:27Z</dcterms:modified>
</cp:coreProperties>
</file>